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57" r:id="rId3"/>
    <p:sldId id="258" r:id="rId4"/>
    <p:sldId id="259" r:id="rId5"/>
    <p:sldId id="260" r:id="rId6"/>
    <p:sldId id="267" r:id="rId7"/>
    <p:sldId id="262" r:id="rId8"/>
    <p:sldId id="263" r:id="rId9"/>
    <p:sldId id="264" r:id="rId10"/>
    <p:sldId id="270" r:id="rId11"/>
    <p:sldId id="266" r:id="rId12"/>
    <p:sldId id="268" r:id="rId13"/>
    <p:sldId id="269" r:id="rId14"/>
    <p:sldId id="265" r:id="rId15"/>
    <p:sldId id="271" r:id="rId16"/>
    <p:sldId id="272" r:id="rId17"/>
    <p:sldId id="278" r:id="rId18"/>
    <p:sldId id="279" r:id="rId19"/>
    <p:sldId id="277" r:id="rId20"/>
    <p:sldId id="274" r:id="rId21"/>
    <p:sldId id="273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10E58-EC25-45BC-AE9D-BA63014A424B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A02D8-92E9-43ED-B678-3C2403293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49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E6BB-94F7-4B49-A05D-C4CF9A45D7D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E6BB-94F7-4B49-A05D-C4CF9A45D7D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E6BB-94F7-4B49-A05D-C4CF9A45D7D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E6BB-94F7-4B49-A05D-C4CF9A45D7D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E6BB-94F7-4B49-A05D-C4CF9A45D7D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E6BB-94F7-4B49-A05D-C4CF9A45D7D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E6BB-94F7-4B49-A05D-C4CF9A45D7D8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79862-0433-48C4-8753-C4262950B86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E6BB-94F7-4B49-A05D-C4CF9A45D7D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E6BB-94F7-4B49-A05D-C4CF9A45D7D8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E6BB-94F7-4B49-A05D-C4CF9A45D7D8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E6BB-94F7-4B49-A05D-C4CF9A45D7D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E6BB-94F7-4B49-A05D-C4CF9A45D7D8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E6BB-94F7-4B49-A05D-C4CF9A45D7D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E6BB-94F7-4B49-A05D-C4CF9A45D7D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E6BB-94F7-4B49-A05D-C4CF9A45D7D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E6BB-94F7-4B49-A05D-C4CF9A45D7D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E6BB-94F7-4B49-A05D-C4CF9A45D7D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E6BB-94F7-4B49-A05D-C4CF9A45D7D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E6BB-94F7-4B49-A05D-C4CF9A45D7D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3816-194D-4656-A244-CFA84AB4DC82}" type="datetime1">
              <a:rPr lang="en-US" smtClean="0"/>
              <a:pPr/>
              <a:t>4/12/2011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A0D56F-CE24-4413-97B2-24764D2D98D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86211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62AE-395C-4352-A0B9-FD05E89C0AEE}" type="datetime1">
              <a:rPr lang="en-US" smtClean="0"/>
              <a:pPr/>
              <a:t>4/12/2011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67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FA0D56F-CE24-4413-97B2-24764D2D98D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B271-9B13-496B-943F-9C0891152B4F}" type="datetime1">
              <a:rPr lang="en-US" smtClean="0"/>
              <a:pPr/>
              <a:t>4/12/2011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02075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EF96-61B9-4773-8388-8AAFBC553D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1C15-F83C-46DE-849D-0D7118C22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3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EF96-61B9-4773-8388-8AAFBC553D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1C15-F83C-46DE-849D-0D7118C22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39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EF96-61B9-4773-8388-8AAFBC553D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1C15-F83C-46DE-849D-0D7118C22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35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EF96-61B9-4773-8388-8AAFBC553D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1C15-F83C-46DE-849D-0D7118C22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97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EF96-61B9-4773-8388-8AAFBC553D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1C15-F83C-46DE-849D-0D7118C22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59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EF96-61B9-4773-8388-8AAFBC553D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1C15-F83C-46DE-849D-0D7118C22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08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EF96-61B9-4773-8388-8AAFBC553D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1C15-F83C-46DE-849D-0D7118C22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5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EF96-61B9-4773-8388-8AAFBC553D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1C15-F83C-46DE-849D-0D7118C22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6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62D17-E5BE-44FE-8E23-D083D20C1A3B}" type="datetime1">
              <a:rPr lang="en-US" smtClean="0"/>
              <a:pPr/>
              <a:t>4/12/2011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FA0D56F-CE24-4413-97B2-24764D2D98D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92949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EF96-61B9-4773-8388-8AAFBC553D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1C15-F83C-46DE-849D-0D7118C22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24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EF96-61B9-4773-8388-8AAFBC553D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1C15-F83C-46DE-849D-0D7118C22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63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EF96-61B9-4773-8388-8AAFBC553D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1C15-F83C-46DE-849D-0D7118C22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27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8641-CE62-41F0-A383-D6B241000205}" type="datetime1">
              <a:rPr lang="en-US" smtClean="0"/>
              <a:pPr/>
              <a:t>4/12/2011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A0D56F-CE24-4413-97B2-24764D2D98D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91176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241BBD7-7C12-4A40-AEA7-5466DD60E847}" type="datetime1">
              <a:rPr lang="en-US" smtClean="0"/>
              <a:pPr/>
              <a:t>4/12/2011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51019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C031-E2EB-4FF5-BD09-32C686FF012B}" type="datetime1">
              <a:rPr lang="en-US" smtClean="0"/>
              <a:pPr/>
              <a:t>4/12/2011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FA0D56F-CE24-4413-97B2-24764D2D98D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32582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E24F-C05B-4BDC-AAD2-D845D2EE51E0}" type="datetime1">
              <a:rPr lang="en-US" smtClean="0"/>
              <a:pPr/>
              <a:t>4/12/2011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FA0D56F-CE24-4413-97B2-24764D2D98D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8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A528-8207-4AC4-AC4D-5377249C1E6B}" type="datetime1">
              <a:rPr lang="en-US" smtClean="0"/>
              <a:pPr/>
              <a:t>4/12/2011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A0D56F-CE24-4413-97B2-24764D2D9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1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A0D56F-CE24-4413-97B2-24764D2D98D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E926-5051-404E-AAB0-494784C4646D}" type="datetime1">
              <a:rPr lang="en-US" smtClean="0"/>
              <a:pPr/>
              <a:t>4/12/2011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040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FA0D56F-CE24-4413-97B2-24764D2D98D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20C0D32-FBCC-4490-A618-F3A70CA3D399}" type="datetime1">
              <a:rPr lang="en-US" smtClean="0"/>
              <a:pPr/>
              <a:t>4/12/2011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44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A5847D0-9203-40AC-9DB7-FC08A0EC3DB0}" type="datetime1">
              <a:rPr lang="en-US" smtClean="0"/>
              <a:pPr/>
              <a:t>4/12/2011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A0D56F-CE24-4413-97B2-24764D2D98D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8783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AEF96-61B9-4773-8388-8AAFBC553D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31C15-F83C-46DE-849D-0D7118C22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5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>
            <a:normAutofit/>
          </a:bodyPr>
          <a:lstStyle/>
          <a:p>
            <a:endParaRPr lang="en-US" u="sng" dirty="0" smtClean="0"/>
          </a:p>
          <a:p>
            <a:endParaRPr lang="en-US" u="sng" dirty="0" smtClean="0"/>
          </a:p>
          <a:p>
            <a:r>
              <a:rPr lang="en-US" u="sng" dirty="0" smtClean="0">
                <a:latin typeface="Arial Black" pitchFamily="34" charset="0"/>
              </a:rPr>
              <a:t>Group 9: Senior Design</a:t>
            </a:r>
          </a:p>
          <a:p>
            <a:r>
              <a:rPr lang="en-US" dirty="0" smtClean="0">
                <a:latin typeface="Arial Black" pitchFamily="34" charset="0"/>
              </a:rPr>
              <a:t>Deanna McKenzie</a:t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>Michael D. Brown</a:t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>William Thornton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Gunnery Control Handle </a:t>
            </a:r>
            <a:br>
              <a:rPr lang="en-US" dirty="0" smtClean="0">
                <a:latin typeface="Arial Black" pitchFamily="34" charset="0"/>
              </a:rPr>
            </a:br>
            <a:endParaRPr lang="en-US" dirty="0">
              <a:latin typeface="Arial Black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162301"/>
            <a:ext cx="5186359" cy="102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1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6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Mech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: Handle Attachment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10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Wire Connections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Handle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Connector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Owner\Documents\school\spring11\senior design\final presentation\pics\IMG_20110407_034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874" y="2057400"/>
            <a:ext cx="5295526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4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Rapid Prototype: Equipment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11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Can print models up to 10” x 10” x 12”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Prints with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ABS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plus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thermoplastic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Production grade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Printed from bottom up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Soluble supports during printing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Allows for more complex modeling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70" y="1447800"/>
            <a:ext cx="312063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39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Rapid Prototype: Center Body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12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5029200" cy="445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3429000" cy="2449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4050118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Material is layered ABS plastic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Weaker than injection molded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ABS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Yields quicker along print planes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Only to be used as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prototype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Rapid Prototype: M1A Gunners Handle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13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66" y="1566508"/>
            <a:ext cx="2087267" cy="288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66508"/>
            <a:ext cx="2020213" cy="285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5817790" y="2650154"/>
            <a:ext cx="776512" cy="685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732" y="4971871"/>
            <a:ext cx="2332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Original handle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 measurements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 pictures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82205"/>
            <a:ext cx="1963667" cy="285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2514600" y="2665851"/>
            <a:ext cx="776512" cy="685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5422" y="4705015"/>
            <a:ext cx="26331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andle design in Pro/E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Produced from first hand experience and assorted pictures online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62952" y="4705015"/>
            <a:ext cx="2457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Final Handle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ABS printed plastic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 triggers</a:t>
            </a:r>
            <a:br>
              <a:rPr lang="en-US" dirty="0" smtClean="0"/>
            </a:br>
            <a:r>
              <a:rPr lang="en-US" dirty="0" smtClean="0"/>
              <a:t>(2 switches)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 button switch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450995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http://www.armedforces-int.com/suppliers/afv-sim-ltd.html</a:t>
            </a:r>
          </a:p>
        </p:txBody>
      </p:sp>
    </p:spTree>
    <p:extLst>
      <p:ext uri="{BB962C8B-B14F-4D97-AF65-F5344CB8AC3E}">
        <p14:creationId xmlns:p14="http://schemas.microsoft.com/office/powerpoint/2010/main" val="20745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Microcontroller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14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Arduino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Uno Microcontroller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Open source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Thirteen digital pins plus ground pin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6 analog to digital converters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6 power source options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USB connectivity/power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Can be powered by adapter, USB or battery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405151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3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Microcontroller: Schematic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15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534400" cy="432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4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7500" t="26563" r="38750" b="29687"/>
          <a:stretch>
            <a:fillRect/>
          </a:stretch>
        </p:blipFill>
        <p:spPr bwMode="auto">
          <a:xfrm>
            <a:off x="304800" y="304800"/>
            <a:ext cx="4800600" cy="38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562600" y="914400"/>
            <a:ext cx="2971800" cy="2743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867400" y="3429000"/>
            <a:ext cx="2438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67400" y="1066800"/>
            <a:ext cx="2438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524500" y="3771900"/>
            <a:ext cx="685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3048000" y="4114800"/>
            <a:ext cx="2819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2781300" y="3848100"/>
            <a:ext cx="533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5410200" y="609600"/>
            <a:ext cx="9144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2438400" y="152400"/>
            <a:ext cx="3429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095500" y="495300"/>
            <a:ext cx="685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5943600" y="1371600"/>
            <a:ext cx="152400" cy="3048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>
            <a:stCxn id="39" idx="0"/>
          </p:cNvCxnSpPr>
          <p:nvPr/>
        </p:nvCxnSpPr>
        <p:spPr>
          <a:xfrm rot="5400000" flipH="1" flipV="1">
            <a:off x="5867400" y="1219200"/>
            <a:ext cx="3048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9" idx="2"/>
          </p:cNvCxnSpPr>
          <p:nvPr/>
        </p:nvCxnSpPr>
        <p:spPr>
          <a:xfrm rot="5400000">
            <a:off x="5867400" y="1828800"/>
            <a:ext cx="3048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7620000" y="1371600"/>
            <a:ext cx="152400" cy="3048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0" name="Straight Connector 69"/>
          <p:cNvCxnSpPr>
            <a:stCxn id="69" idx="0"/>
          </p:cNvCxnSpPr>
          <p:nvPr/>
        </p:nvCxnSpPr>
        <p:spPr>
          <a:xfrm rot="5400000" flipH="1" flipV="1">
            <a:off x="7543800" y="1219200"/>
            <a:ext cx="3048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9" idx="2"/>
          </p:cNvCxnSpPr>
          <p:nvPr/>
        </p:nvCxnSpPr>
        <p:spPr>
          <a:xfrm rot="5400000">
            <a:off x="7543800" y="1828800"/>
            <a:ext cx="3048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0800000">
            <a:off x="5638800" y="1981200"/>
            <a:ext cx="381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4762500" y="1104900"/>
            <a:ext cx="1752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0800000">
            <a:off x="3429000" y="228600"/>
            <a:ext cx="2209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>
            <a:off x="3124200" y="533400"/>
            <a:ext cx="609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/>
          <p:cNvSpPr/>
          <p:nvPr/>
        </p:nvSpPr>
        <p:spPr>
          <a:xfrm>
            <a:off x="6248400" y="1371600"/>
            <a:ext cx="152400" cy="3048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3" name="Straight Connector 82"/>
          <p:cNvCxnSpPr>
            <a:stCxn id="82" idx="0"/>
          </p:cNvCxnSpPr>
          <p:nvPr/>
        </p:nvCxnSpPr>
        <p:spPr>
          <a:xfrm rot="5400000" flipH="1" flipV="1">
            <a:off x="6172200" y="1219200"/>
            <a:ext cx="3048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82" idx="2"/>
          </p:cNvCxnSpPr>
          <p:nvPr/>
        </p:nvCxnSpPr>
        <p:spPr>
          <a:xfrm rot="5400000">
            <a:off x="6172200" y="1828800"/>
            <a:ext cx="3048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>
            <a:off x="5562600" y="2057400"/>
            <a:ext cx="685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 flipH="1" flipV="1">
            <a:off x="4686300" y="1181100"/>
            <a:ext cx="1752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0800000">
            <a:off x="3581400" y="304800"/>
            <a:ext cx="1981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3314700" y="571500"/>
            <a:ext cx="533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ounded Rectangle 109"/>
          <p:cNvSpPr/>
          <p:nvPr/>
        </p:nvSpPr>
        <p:spPr>
          <a:xfrm>
            <a:off x="6553200" y="1371600"/>
            <a:ext cx="152400" cy="3048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1" name="Straight Connector 110"/>
          <p:cNvCxnSpPr>
            <a:stCxn id="110" idx="0"/>
          </p:cNvCxnSpPr>
          <p:nvPr/>
        </p:nvCxnSpPr>
        <p:spPr>
          <a:xfrm rot="5400000" flipH="1" flipV="1">
            <a:off x="6477000" y="1219200"/>
            <a:ext cx="3048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10" idx="2"/>
          </p:cNvCxnSpPr>
          <p:nvPr/>
        </p:nvCxnSpPr>
        <p:spPr>
          <a:xfrm rot="5400000">
            <a:off x="6477000" y="1828800"/>
            <a:ext cx="3048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0800000">
            <a:off x="5486400" y="2133600"/>
            <a:ext cx="114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 flipH="1" flipV="1">
            <a:off x="4610100" y="1257300"/>
            <a:ext cx="1752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0800000">
            <a:off x="3733800" y="381000"/>
            <a:ext cx="1752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3695700" y="647700"/>
            <a:ext cx="381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ounded Rectangle 123"/>
          <p:cNvSpPr/>
          <p:nvPr/>
        </p:nvSpPr>
        <p:spPr>
          <a:xfrm>
            <a:off x="6934200" y="1371600"/>
            <a:ext cx="152400" cy="3048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5" name="Straight Connector 124"/>
          <p:cNvCxnSpPr>
            <a:stCxn id="124" idx="0"/>
          </p:cNvCxnSpPr>
          <p:nvPr/>
        </p:nvCxnSpPr>
        <p:spPr>
          <a:xfrm rot="5400000" flipH="1" flipV="1">
            <a:off x="6858000" y="1219200"/>
            <a:ext cx="3048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24" idx="2"/>
          </p:cNvCxnSpPr>
          <p:nvPr/>
        </p:nvCxnSpPr>
        <p:spPr>
          <a:xfrm rot="5400000">
            <a:off x="6858000" y="1828800"/>
            <a:ext cx="3048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10800000">
            <a:off x="5410200" y="2209800"/>
            <a:ext cx="1600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5400000" flipH="1" flipV="1">
            <a:off x="4533900" y="1333500"/>
            <a:ext cx="1752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10800000">
            <a:off x="3886200" y="457200"/>
            <a:ext cx="152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5400000">
            <a:off x="3505200" y="609600"/>
            <a:ext cx="45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6248400" y="2057400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 flipH="1" flipV="1">
            <a:off x="6286500" y="2019300"/>
            <a:ext cx="76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5400000">
            <a:off x="6553200" y="2057400"/>
            <a:ext cx="152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5400000">
            <a:off x="6858000" y="2057400"/>
            <a:ext cx="304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ounded Rectangle 147"/>
          <p:cNvSpPr/>
          <p:nvPr/>
        </p:nvSpPr>
        <p:spPr>
          <a:xfrm>
            <a:off x="7239000" y="1371600"/>
            <a:ext cx="152400" cy="3048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9" name="Straight Connector 148"/>
          <p:cNvCxnSpPr>
            <a:stCxn id="148" idx="0"/>
          </p:cNvCxnSpPr>
          <p:nvPr/>
        </p:nvCxnSpPr>
        <p:spPr>
          <a:xfrm rot="5400000" flipH="1" flipV="1">
            <a:off x="7162800" y="1219200"/>
            <a:ext cx="3048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2"/>
          </p:cNvCxnSpPr>
          <p:nvPr/>
        </p:nvCxnSpPr>
        <p:spPr>
          <a:xfrm rot="5400000">
            <a:off x="7162800" y="1828800"/>
            <a:ext cx="3048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10800000">
            <a:off x="5334000" y="2286000"/>
            <a:ext cx="1981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rot="5400000" flipH="1" flipV="1">
            <a:off x="4457700" y="1409700"/>
            <a:ext cx="1752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10800000">
            <a:off x="4038600" y="533400"/>
            <a:ext cx="1295400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5400000">
            <a:off x="3886200" y="685800"/>
            <a:ext cx="304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rot="5400000">
            <a:off x="7162800" y="2133600"/>
            <a:ext cx="304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rot="10800000">
            <a:off x="5257800" y="2362200"/>
            <a:ext cx="2438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rot="5400000" flipH="1" flipV="1">
            <a:off x="4381500" y="1485900"/>
            <a:ext cx="1752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rot="10800000">
            <a:off x="4191000" y="609600"/>
            <a:ext cx="1066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rot="5400000">
            <a:off x="4076700" y="723900"/>
            <a:ext cx="228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rot="5400000">
            <a:off x="7505700" y="2171700"/>
            <a:ext cx="381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201"/>
          <p:cNvSpPr txBox="1"/>
          <p:nvPr/>
        </p:nvSpPr>
        <p:spPr>
          <a:xfrm rot="5400000">
            <a:off x="5779406" y="1411939"/>
            <a:ext cx="4331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 smtClean="0">
                <a:solidFill>
                  <a:prstClr val="black"/>
                </a:solidFill>
                <a:latin typeface="Bookman Old Style" pitchFamily="18" charset="0"/>
              </a:rPr>
              <a:t>330</a:t>
            </a:r>
            <a:r>
              <a:rPr lang="el-GR" sz="700" b="1" dirty="0" smtClean="0">
                <a:solidFill>
                  <a:prstClr val="black"/>
                </a:solidFill>
                <a:latin typeface="Bookman Old Style" pitchFamily="18" charset="0"/>
              </a:rPr>
              <a:t>Ω</a:t>
            </a:r>
            <a:endParaRPr lang="en-US" sz="700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 rot="5400000">
            <a:off x="6436661" y="1411939"/>
            <a:ext cx="4331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 smtClean="0">
                <a:solidFill>
                  <a:prstClr val="black"/>
                </a:solidFill>
                <a:latin typeface="Bookman Old Style" pitchFamily="18" charset="0"/>
              </a:rPr>
              <a:t>330</a:t>
            </a:r>
            <a:r>
              <a:rPr lang="el-GR" sz="700" b="1" dirty="0" smtClean="0">
                <a:solidFill>
                  <a:prstClr val="black"/>
                </a:solidFill>
                <a:latin typeface="Bookman Old Style" pitchFamily="18" charset="0"/>
              </a:rPr>
              <a:t>Ω</a:t>
            </a:r>
            <a:endParaRPr lang="en-US" sz="700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 rot="5400000">
            <a:off x="6817661" y="1411939"/>
            <a:ext cx="4331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 smtClean="0">
                <a:solidFill>
                  <a:prstClr val="black"/>
                </a:solidFill>
                <a:latin typeface="Bookman Old Style" pitchFamily="18" charset="0"/>
              </a:rPr>
              <a:t>330</a:t>
            </a:r>
            <a:r>
              <a:rPr lang="el-GR" sz="700" b="1" dirty="0" smtClean="0">
                <a:solidFill>
                  <a:prstClr val="black"/>
                </a:solidFill>
                <a:latin typeface="Bookman Old Style" pitchFamily="18" charset="0"/>
              </a:rPr>
              <a:t>Ω</a:t>
            </a:r>
            <a:endParaRPr lang="en-US" sz="700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205" name="TextBox 204"/>
          <p:cNvSpPr txBox="1"/>
          <p:nvPr/>
        </p:nvSpPr>
        <p:spPr>
          <a:xfrm rot="5400000">
            <a:off x="7122461" y="1411939"/>
            <a:ext cx="4331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 smtClean="0">
                <a:solidFill>
                  <a:prstClr val="black"/>
                </a:solidFill>
                <a:latin typeface="Bookman Old Style" pitchFamily="18" charset="0"/>
              </a:rPr>
              <a:t>330</a:t>
            </a:r>
            <a:r>
              <a:rPr lang="el-GR" sz="700" b="1" dirty="0" smtClean="0">
                <a:solidFill>
                  <a:prstClr val="black"/>
                </a:solidFill>
                <a:latin typeface="Bookman Old Style" pitchFamily="18" charset="0"/>
              </a:rPr>
              <a:t>Ω</a:t>
            </a:r>
            <a:endParaRPr lang="en-US" sz="700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 rot="5400000">
            <a:off x="7503461" y="1411939"/>
            <a:ext cx="4331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 smtClean="0">
                <a:solidFill>
                  <a:prstClr val="black"/>
                </a:solidFill>
                <a:latin typeface="Bookman Old Style" pitchFamily="18" charset="0"/>
              </a:rPr>
              <a:t>330</a:t>
            </a:r>
            <a:r>
              <a:rPr lang="el-GR" sz="700" b="1" dirty="0" smtClean="0">
                <a:solidFill>
                  <a:prstClr val="black"/>
                </a:solidFill>
                <a:latin typeface="Bookman Old Style" pitchFamily="18" charset="0"/>
              </a:rPr>
              <a:t>Ω</a:t>
            </a:r>
            <a:endParaRPr lang="en-US" sz="700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 rot="5400000">
            <a:off x="6131861" y="1411939"/>
            <a:ext cx="4331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 smtClean="0">
                <a:solidFill>
                  <a:prstClr val="black"/>
                </a:solidFill>
                <a:latin typeface="Bookman Old Style" pitchFamily="18" charset="0"/>
              </a:rPr>
              <a:t>330</a:t>
            </a:r>
            <a:r>
              <a:rPr lang="el-GR" sz="700" b="1" dirty="0" smtClean="0">
                <a:solidFill>
                  <a:prstClr val="black"/>
                </a:solidFill>
                <a:latin typeface="Bookman Old Style" pitchFamily="18" charset="0"/>
              </a:rPr>
              <a:t>Ω</a:t>
            </a:r>
            <a:endParaRPr lang="en-US" sz="700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2362200" y="4953000"/>
            <a:ext cx="914400" cy="1905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7391400" y="4953000"/>
            <a:ext cx="914400" cy="1905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2" name="Isosceles Triangle 211"/>
          <p:cNvSpPr/>
          <p:nvPr/>
        </p:nvSpPr>
        <p:spPr>
          <a:xfrm>
            <a:off x="8305800" y="4953000"/>
            <a:ext cx="812800" cy="816429"/>
          </a:xfrm>
          <a:prstGeom prst="triangle">
            <a:avLst>
              <a:gd name="adj" fmla="val 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3" name="TextBox 212"/>
          <p:cNvSpPr txBox="1"/>
          <p:nvPr/>
        </p:nvSpPr>
        <p:spPr>
          <a:xfrm rot="5400000">
            <a:off x="2254024" y="5717157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EECE1"/>
                </a:solidFill>
                <a:latin typeface="Cambria" pitchFamily="18" charset="0"/>
              </a:rPr>
              <a:t>l</a:t>
            </a:r>
            <a:r>
              <a:rPr lang="en-US" sz="1200" b="1" dirty="0" smtClean="0">
                <a:solidFill>
                  <a:srgbClr val="EEECE1"/>
                </a:solidFill>
                <a:latin typeface="Cambria" pitchFamily="18" charset="0"/>
              </a:rPr>
              <a:t>eft handle</a:t>
            </a:r>
            <a:endParaRPr lang="en-US" sz="1200" b="1" dirty="0">
              <a:solidFill>
                <a:srgbClr val="EEECE1"/>
              </a:solidFill>
              <a:latin typeface="Cambria" pitchFamily="18" charset="0"/>
            </a:endParaRPr>
          </a:p>
        </p:txBody>
      </p:sp>
      <p:sp>
        <p:nvSpPr>
          <p:cNvPr id="214" name="TextBox 213"/>
          <p:cNvSpPr txBox="1"/>
          <p:nvPr/>
        </p:nvSpPr>
        <p:spPr>
          <a:xfrm rot="5400000">
            <a:off x="7279234" y="5779642"/>
            <a:ext cx="1050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EEECE1"/>
                </a:solidFill>
                <a:latin typeface="Cambria" pitchFamily="18" charset="0"/>
              </a:rPr>
              <a:t>right handle</a:t>
            </a:r>
            <a:endParaRPr lang="en-US" sz="1200" b="1" dirty="0">
              <a:solidFill>
                <a:srgbClr val="EEECE1"/>
              </a:solidFill>
              <a:latin typeface="Cambria" pitchFamily="18" charset="0"/>
            </a:endParaRPr>
          </a:p>
        </p:txBody>
      </p:sp>
      <p:sp>
        <p:nvSpPr>
          <p:cNvPr id="215" name="Isosceles Triangle 214"/>
          <p:cNvSpPr/>
          <p:nvPr/>
        </p:nvSpPr>
        <p:spPr>
          <a:xfrm>
            <a:off x="1549400" y="4953001"/>
            <a:ext cx="812800" cy="816429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6" name="Down Arrow 215"/>
          <p:cNvSpPr/>
          <p:nvPr/>
        </p:nvSpPr>
        <p:spPr>
          <a:xfrm rot="16200000">
            <a:off x="3657600" y="5334000"/>
            <a:ext cx="304800" cy="1066800"/>
          </a:xfrm>
          <a:prstGeom prst="downArrow">
            <a:avLst>
              <a:gd name="adj1" fmla="val 100000"/>
              <a:gd name="adj2" fmla="val 304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3489205" y="5715000"/>
            <a:ext cx="701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EEECE1"/>
                </a:solidFill>
                <a:latin typeface="Cambria" pitchFamily="18" charset="0"/>
              </a:rPr>
              <a:t>6 wires</a:t>
            </a:r>
            <a:endParaRPr lang="en-US" sz="1200" b="1" dirty="0">
              <a:solidFill>
                <a:srgbClr val="EEECE1"/>
              </a:solidFill>
              <a:latin typeface="Cambria" pitchFamily="18" charset="0"/>
            </a:endParaRPr>
          </a:p>
        </p:txBody>
      </p:sp>
      <p:sp>
        <p:nvSpPr>
          <p:cNvPr id="89" name="Down Arrow 88"/>
          <p:cNvSpPr/>
          <p:nvPr/>
        </p:nvSpPr>
        <p:spPr>
          <a:xfrm rot="5400000">
            <a:off x="6515100" y="5143500"/>
            <a:ext cx="304800" cy="1447800"/>
          </a:xfrm>
          <a:prstGeom prst="downArrow">
            <a:avLst>
              <a:gd name="adj1" fmla="val 100000"/>
              <a:gd name="adj2" fmla="val 304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003805" y="5715000"/>
            <a:ext cx="701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EEECE1"/>
                </a:solidFill>
                <a:latin typeface="Cambria" pitchFamily="18" charset="0"/>
              </a:rPr>
              <a:t>6 wires</a:t>
            </a:r>
            <a:endParaRPr lang="en-US" sz="1200" b="1" dirty="0">
              <a:solidFill>
                <a:srgbClr val="EEECE1"/>
              </a:solidFill>
              <a:latin typeface="Cambria" pitchFamily="18" charset="0"/>
            </a:endParaRPr>
          </a:p>
        </p:txBody>
      </p:sp>
      <p:cxnSp>
        <p:nvCxnSpPr>
          <p:cNvPr id="92" name="Straight Connector 91"/>
          <p:cNvCxnSpPr>
            <a:endCxn id="216" idx="3"/>
          </p:cNvCxnSpPr>
          <p:nvPr/>
        </p:nvCxnSpPr>
        <p:spPr>
          <a:xfrm rot="5400000">
            <a:off x="3576764" y="4948364"/>
            <a:ext cx="1523998" cy="927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216" idx="2"/>
          </p:cNvCxnSpPr>
          <p:nvPr/>
        </p:nvCxnSpPr>
        <p:spPr>
          <a:xfrm>
            <a:off x="4343400" y="5867400"/>
            <a:ext cx="762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216" idx="1"/>
          </p:cNvCxnSpPr>
          <p:nvPr/>
        </p:nvCxnSpPr>
        <p:spPr>
          <a:xfrm rot="16200000" flipH="1">
            <a:off x="4414962" y="5938962"/>
            <a:ext cx="2" cy="16167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 flipH="1" flipV="1">
            <a:off x="3619500" y="5067300"/>
            <a:ext cx="16002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 flipH="1" flipV="1">
            <a:off x="3657600" y="5181600"/>
            <a:ext cx="16764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4343400" y="4191000"/>
            <a:ext cx="16764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5400000" flipH="1" flipV="1">
            <a:off x="4914900" y="3086100"/>
            <a:ext cx="22098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4419600" y="4267200"/>
            <a:ext cx="1905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 flipH="1" flipV="1">
            <a:off x="5219700" y="3162300"/>
            <a:ext cx="22098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5400000" flipH="1" flipV="1">
            <a:off x="5486400" y="3200400"/>
            <a:ext cx="2286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4495800" y="4343400"/>
            <a:ext cx="2133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89" idx="1"/>
          </p:cNvCxnSpPr>
          <p:nvPr/>
        </p:nvCxnSpPr>
        <p:spPr>
          <a:xfrm rot="16200000" flipV="1">
            <a:off x="5452938" y="5215062"/>
            <a:ext cx="990600" cy="927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89" idx="2"/>
          </p:cNvCxnSpPr>
          <p:nvPr/>
        </p:nvCxnSpPr>
        <p:spPr>
          <a:xfrm rot="10800000">
            <a:off x="5867400" y="5867400"/>
            <a:ext cx="762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stCxn id="89" idx="3"/>
          </p:cNvCxnSpPr>
          <p:nvPr/>
        </p:nvCxnSpPr>
        <p:spPr>
          <a:xfrm rot="5400000">
            <a:off x="5833937" y="5900864"/>
            <a:ext cx="2" cy="23787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5943600" y="4724400"/>
            <a:ext cx="1752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rot="5400000" flipH="1" flipV="1">
            <a:off x="5257800" y="5257800"/>
            <a:ext cx="12192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rot="5400000" flipH="1" flipV="1">
            <a:off x="4991100" y="5295900"/>
            <a:ext cx="14478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5867400" y="4648200"/>
            <a:ext cx="14478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5715000" y="4572000"/>
            <a:ext cx="12954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rot="5400000" flipH="1" flipV="1">
            <a:off x="5829300" y="3390900"/>
            <a:ext cx="23622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 rot="5400000" flipH="1" flipV="1">
            <a:off x="6096000" y="3429000"/>
            <a:ext cx="24384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rot="5400000" flipH="1" flipV="1">
            <a:off x="6477000" y="3505200"/>
            <a:ext cx="24384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6" name="Down Arrow 275"/>
          <p:cNvSpPr/>
          <p:nvPr/>
        </p:nvSpPr>
        <p:spPr>
          <a:xfrm rot="10800000">
            <a:off x="6629401" y="3429000"/>
            <a:ext cx="381000" cy="10668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7" name="Rectangle 276"/>
          <p:cNvSpPr/>
          <p:nvPr/>
        </p:nvSpPr>
        <p:spPr>
          <a:xfrm>
            <a:off x="3962400" y="6019800"/>
            <a:ext cx="2286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8" name="Rectangle 277"/>
          <p:cNvSpPr/>
          <p:nvPr/>
        </p:nvSpPr>
        <p:spPr>
          <a:xfrm>
            <a:off x="5257800" y="6248400"/>
            <a:ext cx="9144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9" name="Rectangle 278"/>
          <p:cNvSpPr/>
          <p:nvPr/>
        </p:nvSpPr>
        <p:spPr>
          <a:xfrm>
            <a:off x="6172200" y="6019800"/>
            <a:ext cx="2286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0" name="Rectangle 279"/>
          <p:cNvSpPr/>
          <p:nvPr/>
        </p:nvSpPr>
        <p:spPr>
          <a:xfrm>
            <a:off x="4191000" y="6248400"/>
            <a:ext cx="8382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1" name="Rectangle 280"/>
          <p:cNvSpPr/>
          <p:nvPr/>
        </p:nvSpPr>
        <p:spPr>
          <a:xfrm>
            <a:off x="5029200" y="5791200"/>
            <a:ext cx="228600" cy="685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5562600" y="6172200"/>
            <a:ext cx="701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EEECE1"/>
                </a:solidFill>
                <a:latin typeface="Cambria" pitchFamily="18" charset="0"/>
              </a:rPr>
              <a:t>3 wires</a:t>
            </a:r>
            <a:endParaRPr lang="en-US" sz="1200" b="1" dirty="0">
              <a:solidFill>
                <a:srgbClr val="EEECE1"/>
              </a:solidFill>
              <a:latin typeface="Cambria" pitchFamily="18" charset="0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4191000" y="6248400"/>
            <a:ext cx="701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EEECE1"/>
                </a:solidFill>
                <a:latin typeface="Cambria" pitchFamily="18" charset="0"/>
              </a:rPr>
              <a:t>3 wires</a:t>
            </a:r>
            <a:endParaRPr lang="en-US" sz="1200" b="1" dirty="0">
              <a:solidFill>
                <a:srgbClr val="EEECE1"/>
              </a:solidFill>
              <a:latin typeface="Cambria" pitchFamily="18" charset="0"/>
            </a:endParaRPr>
          </a:p>
        </p:txBody>
      </p:sp>
      <p:sp>
        <p:nvSpPr>
          <p:cNvPr id="284" name="Rectangle 283"/>
          <p:cNvSpPr/>
          <p:nvPr/>
        </p:nvSpPr>
        <p:spPr>
          <a:xfrm>
            <a:off x="5029200" y="4495800"/>
            <a:ext cx="228600" cy="1447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5029200" y="4419600"/>
            <a:ext cx="18288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Handle Wiring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Wiring moves from the connector to switches inside the handle.</a:t>
            </a:r>
          </a:p>
          <a:p>
            <a:endParaRPr lang="en-US" dirty="0"/>
          </a:p>
          <a:p>
            <a:r>
              <a:rPr lang="en-US" dirty="0" smtClean="0"/>
              <a:t>Connector allows for detachable handles</a:t>
            </a:r>
            <a:endParaRPr lang="en-US" dirty="0"/>
          </a:p>
        </p:txBody>
      </p:sp>
      <p:pic>
        <p:nvPicPr>
          <p:cNvPr id="3074" name="Picture 2" descr="C:\Users\Owner\Documents\school\spring11\senior design\final presentation\pics\IMG_20110407_0106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699076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6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Accessibility to center shaft springs is inadequate.</a:t>
            </a:r>
          </a:p>
          <a:p>
            <a:r>
              <a:rPr lang="en-US" dirty="0" smtClean="0"/>
              <a:t>Handles will not always return to equilibrium</a:t>
            </a:r>
          </a:p>
          <a:p>
            <a:r>
              <a:rPr lang="en-US" dirty="0" smtClean="0"/>
              <a:t>Difficulty wiring system</a:t>
            </a:r>
          </a:p>
          <a:p>
            <a:r>
              <a:rPr lang="en-US" dirty="0" smtClean="0"/>
              <a:t>Layered ABS is weak along plastic planes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Allow for access through front of center body</a:t>
            </a:r>
          </a:p>
          <a:p>
            <a:r>
              <a:rPr lang="en-US" dirty="0" smtClean="0"/>
              <a:t>Use torsions springs as well as cam system</a:t>
            </a:r>
          </a:p>
          <a:p>
            <a:r>
              <a:rPr lang="en-US" dirty="0" smtClean="0"/>
              <a:t>Design for wiring pathways within body</a:t>
            </a:r>
          </a:p>
          <a:p>
            <a:r>
              <a:rPr lang="en-US" dirty="0" smtClean="0"/>
              <a:t>Fabricate using injection molded ABS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18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Prototype: Key Problems and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2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Prototype: Cam System Proposal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19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4800" y="1371600"/>
            <a:ext cx="4038600" cy="4681728"/>
          </a:xfrm>
        </p:spPr>
        <p:txBody>
          <a:bodyPr/>
          <a:lstStyle/>
          <a:p>
            <a:r>
              <a:rPr lang="en-US" dirty="0" smtClean="0"/>
              <a:t>All aspects of handles can be controlled by different cams</a:t>
            </a:r>
          </a:p>
          <a:p>
            <a:endParaRPr lang="en-US" dirty="0" smtClean="0"/>
          </a:p>
          <a:p>
            <a:r>
              <a:rPr lang="en-US" dirty="0" smtClean="0"/>
              <a:t>Cam defines equilibrium for each handle</a:t>
            </a:r>
          </a:p>
          <a:p>
            <a:endParaRPr lang="en-US" dirty="0" smtClean="0"/>
          </a:p>
          <a:p>
            <a:r>
              <a:rPr lang="en-US" dirty="0" smtClean="0"/>
              <a:t>Cams can be lined up next to one another for easy switching between handles</a:t>
            </a:r>
            <a:endParaRPr lang="en-US" dirty="0"/>
          </a:p>
        </p:txBody>
      </p:sp>
      <p:pic>
        <p:nvPicPr>
          <p:cNvPr id="2050" name="Picture 2" descr="C:\Users\Owner\Documents\school\spring11\senior design\final presentation\pics\Untit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191000" cy="365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82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Presentation Outline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4797552"/>
          </a:xfrm>
        </p:spPr>
        <p:txBody>
          <a:bodyPr>
            <a:noAutofit/>
          </a:bodyPr>
          <a:lstStyle/>
          <a:p>
            <a:pPr marL="514350" indent="-514350"/>
            <a:r>
              <a:rPr lang="en-US" sz="2000" dirty="0" smtClean="0">
                <a:latin typeface="Arial Black" pitchFamily="34" charset="0"/>
              </a:rPr>
              <a:t>Introduction</a:t>
            </a:r>
          </a:p>
          <a:p>
            <a:pPr marL="514350" indent="-514350"/>
            <a:r>
              <a:rPr lang="en-US" sz="2000" dirty="0" smtClean="0">
                <a:latin typeface="Arial Black" pitchFamily="34" charset="0"/>
              </a:rPr>
              <a:t>Mechanical System</a:t>
            </a:r>
          </a:p>
          <a:p>
            <a:pPr marL="514350" indent="-514350"/>
            <a:r>
              <a:rPr lang="en-US" sz="2000" dirty="0" smtClean="0">
                <a:latin typeface="Arial Black" pitchFamily="34" charset="0"/>
              </a:rPr>
              <a:t>Computer Interface</a:t>
            </a:r>
          </a:p>
          <a:p>
            <a:pPr marL="514350" indent="-514350"/>
            <a:r>
              <a:rPr lang="en-US" sz="2000" dirty="0" smtClean="0">
                <a:latin typeface="Arial Black" pitchFamily="34" charset="0"/>
              </a:rPr>
              <a:t>Prototype Design</a:t>
            </a:r>
          </a:p>
          <a:p>
            <a:pPr marL="514350" indent="-514350"/>
            <a:r>
              <a:rPr lang="en-US" sz="2000" dirty="0" smtClean="0">
                <a:latin typeface="Arial Black" pitchFamily="34" charset="0"/>
              </a:rPr>
              <a:t>Proposed Improvements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2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8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Cost Analysis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20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241186"/>
              </p:ext>
            </p:extLst>
          </p:nvPr>
        </p:nvGraphicFramePr>
        <p:xfrm>
          <a:off x="228600" y="1699737"/>
          <a:ext cx="8686800" cy="4441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4765"/>
                <a:gridCol w="2096813"/>
                <a:gridCol w="1671145"/>
                <a:gridCol w="1474077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Part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Quantity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Pr ice ($)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Cost ($)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201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Shaft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20.25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20.25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201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Bearings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8.72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34.88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90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Microcontroller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29.95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29.95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201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Potentiometers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6.35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12.70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201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Pinion</a:t>
                      </a:r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Gear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13.05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26.10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2012">
                <a:tc>
                  <a:txBody>
                    <a:bodyPr/>
                    <a:lstStyle/>
                    <a:p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Gear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13.56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27.12</a:t>
                      </a:r>
                    </a:p>
                  </a:txBody>
                  <a:tcPr/>
                </a:tc>
              </a:tr>
              <a:tr h="32201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6-cond.</a:t>
                      </a:r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Wire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15 </a:t>
                      </a:r>
                      <a:r>
                        <a:rPr lang="en-US" sz="1600" b="1" dirty="0" err="1" smtClean="0">
                          <a:latin typeface="Arial" pitchFamily="34" charset="0"/>
                          <a:cs typeface="Arial" pitchFamily="34" charset="0"/>
                        </a:rPr>
                        <a:t>ft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0.31/</a:t>
                      </a:r>
                      <a:r>
                        <a:rPr lang="en-US" sz="1600" b="1" dirty="0" err="1" smtClean="0">
                          <a:latin typeface="Arial" pitchFamily="34" charset="0"/>
                          <a:cs typeface="Arial" pitchFamily="34" charset="0"/>
                        </a:rPr>
                        <a:t>ft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4.65</a:t>
                      </a:r>
                    </a:p>
                  </a:txBody>
                  <a:tcPr/>
                </a:tc>
              </a:tr>
              <a:tr h="32201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4-cond. wire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15 ft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0.37/</a:t>
                      </a:r>
                      <a:r>
                        <a:rPr lang="en-US" sz="1600" b="1" dirty="0" err="1" smtClean="0">
                          <a:latin typeface="Arial" pitchFamily="34" charset="0"/>
                          <a:cs typeface="Arial" pitchFamily="34" charset="0"/>
                        </a:rPr>
                        <a:t>ft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5.55</a:t>
                      </a:r>
                    </a:p>
                  </a:txBody>
                  <a:tcPr/>
                </a:tc>
              </a:tr>
              <a:tr h="32201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Torsion Springs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7.88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63.04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201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Buttons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6.95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41.70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2012">
                <a:tc gridSpan="4"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                                                                                                                     </a:t>
                      </a: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$265.94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2012">
                <a:tc gridSpan="4">
                  <a:txBody>
                    <a:bodyPr/>
                    <a:lstStyle/>
                    <a:p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82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Acknowledgements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21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Lockheed Martin; Client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Steve Preston; Client Contact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Jeff Payne; Client Contact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Ernie Morrow; General Dynamics Contact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Dr. Rob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Hovsapian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 Senior Design Professor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Dr. Jonathan Clark; Faculty Advisor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4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Questions?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22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pic>
        <p:nvPicPr>
          <p:cNvPr id="6" name="Picture 2" descr="C:\Users\Owner\Documents\school\spring11\senior design\final presentation\pics\full_tilt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66320"/>
            <a:ext cx="5867400" cy="458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10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Armored Vehicles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Very expensive pieces of equipment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Pilots cannot always be trained in the field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Need for simulators to help train drivers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There are MANY types of vehicles; hence MANY different simulators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Intro: Background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5240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962400"/>
            <a:ext cx="3200400" cy="212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3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3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858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Intro: Project Scope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Design a generic simulator handle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Reduce Weight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Make handle interchangeable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276600"/>
            <a:ext cx="514768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4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Mech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: Pro/E Assembly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5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pic>
        <p:nvPicPr>
          <p:cNvPr id="1026" name="Picture 2" descr="C:\Users\Owner\Documents\school\spring11\senior design\final presentation\pics\full_tilt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64924"/>
            <a:ext cx="3105077" cy="242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wner\Documents\school\spring11\senior design\final presentation\pics\full_ba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673" y="4082847"/>
            <a:ext cx="4615216" cy="216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wner\Documents\school\spring11\senior design\final presentation\pics\full_back_tilt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189" y="1532967"/>
            <a:ext cx="2703411" cy="245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Mech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: Torsion Springs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pic>
        <p:nvPicPr>
          <p:cNvPr id="2050" name="Picture 2" descr="C:\Users\Owner\Documents\school\spring11\senior design\final presentation\pics\IMG_20110405_2105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9559" y="2248966"/>
            <a:ext cx="428528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wner\Documents\school\spring11\senior design\final presentation\pics\IMG_20110406_2300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1736652"/>
            <a:ext cx="3200400" cy="239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199" y="4514165"/>
            <a:ext cx="3886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Counter-opposing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Constant torsion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Difficulty keeping equilibrium position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Recommend combination with cam system</a:t>
            </a:r>
          </a:p>
        </p:txBody>
      </p:sp>
      <p:pic>
        <p:nvPicPr>
          <p:cNvPr id="9" name="Picture 2" descr="C:\Users\Owner\Documents\school\spring11\senior design\final presentation\pics\IMG_20110405_2105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9560" y="2142641"/>
            <a:ext cx="428528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6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Mech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: Gears and Potentiometers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7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Each shaft geared to potentiometer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Pots have large full angle (about 290˚)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Gearing gives shafts small full angle (about 150˚) while still utilizing full angle of pots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581400"/>
            <a:ext cx="2362199" cy="280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81401"/>
            <a:ext cx="3557252" cy="259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91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Center Body Layout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8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4 Bearings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 Shafts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4 Gears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 Potentiometers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4 Torsion Springs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 Microcontroller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35433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90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Mech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: M1A Gunners Handle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9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 Triggers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 contact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switches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 button switch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532934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36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570</Words>
  <Application>Microsoft Office PowerPoint</Application>
  <PresentationFormat>On-screen Show (4:3)</PresentationFormat>
  <Paragraphs>209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Civic</vt:lpstr>
      <vt:lpstr>Office Theme</vt:lpstr>
      <vt:lpstr>Gunnery Control Handle  </vt:lpstr>
      <vt:lpstr>Presentation Outline</vt:lpstr>
      <vt:lpstr>Intro: Background</vt:lpstr>
      <vt:lpstr>Intro: Project Scope</vt:lpstr>
      <vt:lpstr>Mech: Pro/E Assembly</vt:lpstr>
      <vt:lpstr>Mech: Torsion Springs</vt:lpstr>
      <vt:lpstr>Mech: Gears and Potentiometers</vt:lpstr>
      <vt:lpstr>Center Body Layout</vt:lpstr>
      <vt:lpstr>Mech: M1A Gunners Handle</vt:lpstr>
      <vt:lpstr>Mech: Handle Attachment</vt:lpstr>
      <vt:lpstr>Rapid Prototype: Equipment</vt:lpstr>
      <vt:lpstr>Rapid Prototype: Center Body</vt:lpstr>
      <vt:lpstr>Rapid Prototype: M1A Gunners Handle</vt:lpstr>
      <vt:lpstr>Microcontroller</vt:lpstr>
      <vt:lpstr>Microcontroller: Schematic</vt:lpstr>
      <vt:lpstr>PowerPoint Presentation</vt:lpstr>
      <vt:lpstr>Handle Wiring</vt:lpstr>
      <vt:lpstr>Prototype: Key Problems and Solutions</vt:lpstr>
      <vt:lpstr>Prototype: Cam System Proposal</vt:lpstr>
      <vt:lpstr>Cost Analysis</vt:lpstr>
      <vt:lpstr>Acknowledgements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Gunnery Control Handle  </dc:title>
  <dc:creator>Michael</dc:creator>
  <cp:lastModifiedBy>Michael</cp:lastModifiedBy>
  <cp:revision>18</cp:revision>
  <dcterms:created xsi:type="dcterms:W3CDTF">2011-04-07T16:01:16Z</dcterms:created>
  <dcterms:modified xsi:type="dcterms:W3CDTF">2011-04-12T18:31:54Z</dcterms:modified>
</cp:coreProperties>
</file>